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6" r:id="rId5"/>
    <p:sldId id="277" r:id="rId6"/>
    <p:sldId id="262" r:id="rId7"/>
    <p:sldId id="293" r:id="rId8"/>
    <p:sldId id="294" r:id="rId9"/>
    <p:sldId id="296" r:id="rId10"/>
    <p:sldId id="295"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525A07-0165-46B7-9C5D-4671A021C026}" v="5" dt="2024-08-01T09:35:26.165"/>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3204" autoAdjust="0"/>
  </p:normalViewPr>
  <p:slideViewPr>
    <p:cSldViewPr snapToGrid="0">
      <p:cViewPr varScale="1">
        <p:scale>
          <a:sx n="62" d="100"/>
          <a:sy n="62" d="100"/>
        </p:scale>
        <p:origin x="752"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i Bhushan INPU" userId="c15e2908-c963-49ff-9415-85bacd162a82" providerId="ADAL" clId="{AE525A07-0165-46B7-9C5D-4671A021C026}"/>
    <pc:docChg chg="undo custSel addSld delSld modSld">
      <pc:chgData name="Mali Bhushan INPU" userId="c15e2908-c963-49ff-9415-85bacd162a82" providerId="ADAL" clId="{AE525A07-0165-46B7-9C5D-4671A021C026}" dt="2024-08-01T10:04:25.817" v="149" actId="14100"/>
      <pc:docMkLst>
        <pc:docMk/>
      </pc:docMkLst>
      <pc:sldChg chg="modSp mod">
        <pc:chgData name="Mali Bhushan INPU" userId="c15e2908-c963-49ff-9415-85bacd162a82" providerId="ADAL" clId="{AE525A07-0165-46B7-9C5D-4671A021C026}" dt="2024-07-31T10:41:08.314" v="22" actId="113"/>
        <pc:sldMkLst>
          <pc:docMk/>
          <pc:sldMk cId="1593920805" sldId="262"/>
        </pc:sldMkLst>
        <pc:spChg chg="mod">
          <ac:chgData name="Mali Bhushan INPU" userId="c15e2908-c963-49ff-9415-85bacd162a82" providerId="ADAL" clId="{AE525A07-0165-46B7-9C5D-4671A021C026}" dt="2024-07-31T10:40:54.716" v="18" actId="1035"/>
          <ac:spMkLst>
            <pc:docMk/>
            <pc:sldMk cId="1593920805" sldId="262"/>
            <ac:spMk id="2" creationId="{75031FE9-9059-4FE8-B4AC-9771F23A1B89}"/>
          </ac:spMkLst>
        </pc:spChg>
        <pc:spChg chg="mod">
          <ac:chgData name="Mali Bhushan INPU" userId="c15e2908-c963-49ff-9415-85bacd162a82" providerId="ADAL" clId="{AE525A07-0165-46B7-9C5D-4671A021C026}" dt="2024-07-31T10:41:08.314" v="22" actId="113"/>
          <ac:spMkLst>
            <pc:docMk/>
            <pc:sldMk cId="1593920805" sldId="262"/>
            <ac:spMk id="8" creationId="{87441910-6501-5C60-C05A-BAFF34C25798}"/>
          </ac:spMkLst>
        </pc:spChg>
      </pc:sldChg>
      <pc:sldChg chg="modSp mod">
        <pc:chgData name="Mali Bhushan INPU" userId="c15e2908-c963-49ff-9415-85bacd162a82" providerId="ADAL" clId="{AE525A07-0165-46B7-9C5D-4671A021C026}" dt="2024-07-31T10:44:45.116" v="48" actId="113"/>
        <pc:sldMkLst>
          <pc:docMk/>
          <pc:sldMk cId="337018808" sldId="293"/>
        </pc:sldMkLst>
        <pc:spChg chg="mod">
          <ac:chgData name="Mali Bhushan INPU" userId="c15e2908-c963-49ff-9415-85bacd162a82" providerId="ADAL" clId="{AE525A07-0165-46B7-9C5D-4671A021C026}" dt="2024-07-31T10:44:06.645" v="39" actId="1076"/>
          <ac:spMkLst>
            <pc:docMk/>
            <pc:sldMk cId="337018808" sldId="293"/>
            <ac:spMk id="2" creationId="{75031FE9-9059-4FE8-B4AC-9771F23A1B89}"/>
          </ac:spMkLst>
        </pc:spChg>
        <pc:spChg chg="mod">
          <ac:chgData name="Mali Bhushan INPU" userId="c15e2908-c963-49ff-9415-85bacd162a82" providerId="ADAL" clId="{AE525A07-0165-46B7-9C5D-4671A021C026}" dt="2024-07-31T10:44:45.116" v="48" actId="113"/>
          <ac:spMkLst>
            <pc:docMk/>
            <pc:sldMk cId="337018808" sldId="293"/>
            <ac:spMk id="8" creationId="{87441910-6501-5C60-C05A-BAFF34C25798}"/>
          </ac:spMkLst>
        </pc:spChg>
      </pc:sldChg>
      <pc:sldChg chg="modSp add mod">
        <pc:chgData name="Mali Bhushan INPU" userId="c15e2908-c963-49ff-9415-85bacd162a82" providerId="ADAL" clId="{AE525A07-0165-46B7-9C5D-4671A021C026}" dt="2024-07-31T11:03:46.467" v="72" actId="404"/>
        <pc:sldMkLst>
          <pc:docMk/>
          <pc:sldMk cId="280171651" sldId="294"/>
        </pc:sldMkLst>
        <pc:spChg chg="mod">
          <ac:chgData name="Mali Bhushan INPU" userId="c15e2908-c963-49ff-9415-85bacd162a82" providerId="ADAL" clId="{AE525A07-0165-46B7-9C5D-4671A021C026}" dt="2024-07-31T11:02:40.166" v="59" actId="27636"/>
          <ac:spMkLst>
            <pc:docMk/>
            <pc:sldMk cId="280171651" sldId="294"/>
            <ac:spMk id="2" creationId="{75031FE9-9059-4FE8-B4AC-9771F23A1B89}"/>
          </ac:spMkLst>
        </pc:spChg>
        <pc:spChg chg="mod">
          <ac:chgData name="Mali Bhushan INPU" userId="c15e2908-c963-49ff-9415-85bacd162a82" providerId="ADAL" clId="{AE525A07-0165-46B7-9C5D-4671A021C026}" dt="2024-07-31T11:03:46.467" v="72" actId="404"/>
          <ac:spMkLst>
            <pc:docMk/>
            <pc:sldMk cId="280171651" sldId="294"/>
            <ac:spMk id="8" creationId="{87441910-6501-5C60-C05A-BAFF34C25798}"/>
          </ac:spMkLst>
        </pc:spChg>
      </pc:sldChg>
      <pc:sldChg chg="new del">
        <pc:chgData name="Mali Bhushan INPU" userId="c15e2908-c963-49ff-9415-85bacd162a82" providerId="ADAL" clId="{AE525A07-0165-46B7-9C5D-4671A021C026}" dt="2024-07-31T11:02:06.108" v="50" actId="47"/>
        <pc:sldMkLst>
          <pc:docMk/>
          <pc:sldMk cId="2510534159" sldId="294"/>
        </pc:sldMkLst>
      </pc:sldChg>
      <pc:sldChg chg="modSp add mod">
        <pc:chgData name="Mali Bhushan INPU" userId="c15e2908-c963-49ff-9415-85bacd162a82" providerId="ADAL" clId="{AE525A07-0165-46B7-9C5D-4671A021C026}" dt="2024-08-01T09:25:24.962" v="109" actId="20577"/>
        <pc:sldMkLst>
          <pc:docMk/>
          <pc:sldMk cId="572697728" sldId="295"/>
        </pc:sldMkLst>
        <pc:spChg chg="mod">
          <ac:chgData name="Mali Bhushan INPU" userId="c15e2908-c963-49ff-9415-85bacd162a82" providerId="ADAL" clId="{AE525A07-0165-46B7-9C5D-4671A021C026}" dt="2024-08-01T09:24:23.896" v="92" actId="313"/>
          <ac:spMkLst>
            <pc:docMk/>
            <pc:sldMk cId="572697728" sldId="295"/>
            <ac:spMk id="2" creationId="{75031FE9-9059-4FE8-B4AC-9771F23A1B89}"/>
          </ac:spMkLst>
        </pc:spChg>
        <pc:spChg chg="mod">
          <ac:chgData name="Mali Bhushan INPU" userId="c15e2908-c963-49ff-9415-85bacd162a82" providerId="ADAL" clId="{AE525A07-0165-46B7-9C5D-4671A021C026}" dt="2024-08-01T09:25:24.962" v="109" actId="20577"/>
          <ac:spMkLst>
            <pc:docMk/>
            <pc:sldMk cId="572697728" sldId="295"/>
            <ac:spMk id="8" creationId="{87441910-6501-5C60-C05A-BAFF34C25798}"/>
          </ac:spMkLst>
        </pc:spChg>
      </pc:sldChg>
      <pc:sldChg chg="new del">
        <pc:chgData name="Mali Bhushan INPU" userId="c15e2908-c963-49ff-9415-85bacd162a82" providerId="ADAL" clId="{AE525A07-0165-46B7-9C5D-4671A021C026}" dt="2024-08-01T09:24:00.134" v="74" actId="47"/>
        <pc:sldMkLst>
          <pc:docMk/>
          <pc:sldMk cId="3983780361" sldId="295"/>
        </pc:sldMkLst>
      </pc:sldChg>
      <pc:sldChg chg="addSp delSp modSp add mod">
        <pc:chgData name="Mali Bhushan INPU" userId="c15e2908-c963-49ff-9415-85bacd162a82" providerId="ADAL" clId="{AE525A07-0165-46B7-9C5D-4671A021C026}" dt="2024-08-01T10:04:25.817" v="149" actId="14100"/>
        <pc:sldMkLst>
          <pc:docMk/>
          <pc:sldMk cId="2886314560" sldId="296"/>
        </pc:sldMkLst>
        <pc:spChg chg="mod">
          <ac:chgData name="Mali Bhushan INPU" userId="c15e2908-c963-49ff-9415-85bacd162a82" providerId="ADAL" clId="{AE525A07-0165-46B7-9C5D-4671A021C026}" dt="2024-08-01T09:49:08.200" v="143" actId="20577"/>
          <ac:spMkLst>
            <pc:docMk/>
            <pc:sldMk cId="2886314560" sldId="296"/>
            <ac:spMk id="2" creationId="{75031FE9-9059-4FE8-B4AC-9771F23A1B89}"/>
          </ac:spMkLst>
        </pc:spChg>
        <pc:spChg chg="add del mod">
          <ac:chgData name="Mali Bhushan INPU" userId="c15e2908-c963-49ff-9415-85bacd162a82" providerId="ADAL" clId="{AE525A07-0165-46B7-9C5D-4671A021C026}" dt="2024-08-01T09:36:15.436" v="130" actId="478"/>
          <ac:spMkLst>
            <pc:docMk/>
            <pc:sldMk cId="2886314560" sldId="296"/>
            <ac:spMk id="4" creationId="{0C4E757A-D26C-B8CB-D99A-A082B2045400}"/>
          </ac:spMkLst>
        </pc:spChg>
        <pc:spChg chg="del">
          <ac:chgData name="Mali Bhushan INPU" userId="c15e2908-c963-49ff-9415-85bacd162a82" providerId="ADAL" clId="{AE525A07-0165-46B7-9C5D-4671A021C026}" dt="2024-08-01T09:36:13.128" v="129" actId="478"/>
          <ac:spMkLst>
            <pc:docMk/>
            <pc:sldMk cId="2886314560" sldId="296"/>
            <ac:spMk id="8" creationId="{87441910-6501-5C60-C05A-BAFF34C25798}"/>
          </ac:spMkLst>
        </pc:spChg>
        <pc:picChg chg="add mod">
          <ac:chgData name="Mali Bhushan INPU" userId="c15e2908-c963-49ff-9415-85bacd162a82" providerId="ADAL" clId="{AE525A07-0165-46B7-9C5D-4671A021C026}" dt="2024-08-01T10:04:25.817" v="149" actId="14100"/>
          <ac:picMkLst>
            <pc:docMk/>
            <pc:sldMk cId="2886314560" sldId="296"/>
            <ac:picMk id="6" creationId="{A65F807F-6AF8-A048-BC18-D764FEB0FFCC}"/>
          </ac:picMkLst>
        </pc:picChg>
        <pc:picChg chg="add mod">
          <ac:chgData name="Mali Bhushan INPU" userId="c15e2908-c963-49ff-9415-85bacd162a82" providerId="ADAL" clId="{AE525A07-0165-46B7-9C5D-4671A021C026}" dt="2024-08-01T10:04:19.106" v="146" actId="14100"/>
          <ac:picMkLst>
            <pc:docMk/>
            <pc:sldMk cId="2886314560" sldId="296"/>
            <ac:picMk id="9" creationId="{26BE5D65-5398-BAB9-C397-469B758DCE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8/1/2024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8/1/2024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250983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688016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2621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25377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CAPSTONE PROJECT</a:t>
            </a:r>
            <a:br>
              <a:rPr lang="en-US" dirty="0"/>
            </a:br>
            <a:br>
              <a:rPr lang="en-US" dirty="0"/>
            </a:br>
            <a:r>
              <a:rPr lang="en-US" sz="2400" dirty="0"/>
              <a:t>Bhushan </a:t>
            </a:r>
            <a:r>
              <a:rPr lang="en-US" sz="2400" dirty="0" err="1"/>
              <a:t>mali</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92500" lnSpcReduction="20000"/>
          </a:bodyPr>
          <a:lstStyle/>
          <a:p>
            <a:r>
              <a:rPr lang="en-US" dirty="0"/>
              <a:t>Project Overview</a:t>
            </a:r>
          </a:p>
          <a:p>
            <a:r>
              <a:rPr lang="en-US" dirty="0"/>
              <a:t>Approach and Methodology</a:t>
            </a:r>
          </a:p>
          <a:p>
            <a:r>
              <a:rPr lang="en-US" dirty="0"/>
              <a:t>Key Findings and Results</a:t>
            </a:r>
            <a:br>
              <a:rPr lang="en-US" dirty="0"/>
            </a:br>
            <a:r>
              <a:rPr lang="en-US" dirty="0"/>
              <a:t>Business Impact and Recommendations</a:t>
            </a:r>
          </a:p>
          <a:p>
            <a:r>
              <a:rPr lang="en-US" dirty="0"/>
              <a:t>Limitations and Future Work</a:t>
            </a:r>
            <a:br>
              <a:rPr lang="en-US" dirty="0"/>
            </a:br>
            <a:r>
              <a:rPr lang="en-US" dirty="0"/>
              <a:t>Conclusion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318555" y="302628"/>
            <a:ext cx="8096218" cy="817260"/>
          </a:xfrm>
        </p:spPr>
        <p:txBody>
          <a:bodyPr/>
          <a:lstStyle/>
          <a:p>
            <a:r>
              <a:rPr lang="en-US" dirty="0"/>
              <a:t>Project Overview</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318554" y="1325366"/>
            <a:ext cx="8537824" cy="5250095"/>
          </a:xfrm>
        </p:spPr>
        <p:txBody>
          <a:bodyPr>
            <a:noAutofit/>
          </a:bodyPr>
          <a:lstStyle/>
          <a:p>
            <a:pPr marL="0" indent="0">
              <a:buNone/>
            </a:pPr>
            <a:r>
              <a:rPr lang="en-US" sz="2400" b="1" dirty="0"/>
              <a:t>Business Problem</a:t>
            </a:r>
          </a:p>
          <a:p>
            <a:r>
              <a:rPr lang="en-US" sz="2000" dirty="0"/>
              <a:t>In the highly competitive telecom industry, customer churn is a significant challenge, with an annual churn rate of 15-25%. Retaining highly profitable customers is crucial as it costs 5-10 times more to acquire a new customer than to retain an existing one. The objective of this project is to analyze customer-level data of a leading telecom firm, build predictive models to identify customers at high risk of churn, and identify the main indicators of churn.</a:t>
            </a:r>
          </a:p>
          <a:p>
            <a:pPr marL="0" indent="0">
              <a:buNone/>
            </a:pPr>
            <a:r>
              <a:rPr lang="en-US" sz="2400" b="1" dirty="0"/>
              <a:t>Project Objectives</a:t>
            </a:r>
          </a:p>
          <a:p>
            <a:r>
              <a:rPr lang="en-US" sz="2000" dirty="0"/>
              <a:t>Predict churn for high-value customers using data from the first three months (June, July, August) to identify customers at risk of churning in the fourth month (September).</a:t>
            </a:r>
          </a:p>
          <a:p>
            <a:r>
              <a:rPr lang="en-US" sz="2000" dirty="0"/>
              <a:t>Identify important variables that are strong predictors of churn, providing insights into why customers choose to switch to other networks.</a:t>
            </a:r>
          </a:p>
          <a:p>
            <a:r>
              <a:rPr lang="en-US" sz="2000" dirty="0"/>
              <a:t>Recommend strategies to manage customer churn based on the analysis and observations.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390471" y="282539"/>
            <a:ext cx="8311793" cy="817260"/>
          </a:xfrm>
        </p:spPr>
        <p:txBody>
          <a:bodyPr>
            <a:normAutofit fontScale="90000"/>
          </a:bodyPr>
          <a:lstStyle/>
          <a:p>
            <a:r>
              <a:rPr lang="en-US" dirty="0"/>
              <a:t>Approach &amp; Methodology</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390472" y="1099800"/>
            <a:ext cx="8311793" cy="5475662"/>
          </a:xfrm>
        </p:spPr>
        <p:txBody>
          <a:bodyPr>
            <a:noAutofit/>
          </a:bodyPr>
          <a:lstStyle/>
          <a:p>
            <a:pPr marL="0" indent="0">
              <a:buNone/>
            </a:pPr>
            <a:r>
              <a:rPr lang="en-US" sz="2000" b="1" dirty="0"/>
              <a:t>Data Preparation</a:t>
            </a:r>
          </a:p>
          <a:p>
            <a:pPr lvl="1" indent="-285750">
              <a:spcAft>
                <a:spcPts val="0"/>
              </a:spcAft>
              <a:buFont typeface="Wingdings" panose="05000000000000000000" pitchFamily="2" charset="2"/>
              <a:buChar char="§"/>
            </a:pPr>
            <a:r>
              <a:rPr lang="en-US" sz="1600" b="1" dirty="0"/>
              <a:t>Filter High-Value Customers</a:t>
            </a:r>
            <a:r>
              <a:rPr lang="en-US" sz="1600" dirty="0"/>
              <a:t>: Define high-value customers as those who have recharged with an amount greater than or equal to the 70th percentile of the average recharge amount in the first two months (June and July).</a:t>
            </a:r>
          </a:p>
          <a:p>
            <a:pPr lvl="1" indent="-285750">
              <a:spcAft>
                <a:spcPts val="0"/>
              </a:spcAft>
              <a:buFont typeface="Wingdings" panose="05000000000000000000" pitchFamily="2" charset="2"/>
              <a:buChar char="§"/>
            </a:pPr>
            <a:r>
              <a:rPr lang="en-US" sz="1600" b="1" dirty="0"/>
              <a:t>Tag Churners</a:t>
            </a:r>
            <a:r>
              <a:rPr lang="en-US" sz="1600" dirty="0"/>
              <a:t>: Identify churners based on the fourth month (September) data, considering customers who have not made any calls (incoming or outgoing) and have not used mobile internet.</a:t>
            </a:r>
          </a:p>
          <a:p>
            <a:pPr lvl="1" indent="-285750">
              <a:spcAft>
                <a:spcPts val="0"/>
              </a:spcAft>
              <a:buFont typeface="Wingdings" panose="05000000000000000000" pitchFamily="2" charset="2"/>
              <a:buChar char="§"/>
            </a:pPr>
            <a:r>
              <a:rPr lang="en-US" sz="1600" b="1" dirty="0"/>
              <a:t>Remove Churn Phase Data</a:t>
            </a:r>
            <a:r>
              <a:rPr lang="en-US" sz="1600" dirty="0"/>
              <a:t>: After tagging churners, remove all attributes corresponding to the churn phase (September) from the dataset.</a:t>
            </a:r>
          </a:p>
          <a:p>
            <a:pPr marL="0" indent="0">
              <a:buNone/>
            </a:pPr>
            <a:r>
              <a:rPr lang="en-US" sz="2000" b="1" dirty="0"/>
              <a:t>Modeling</a:t>
            </a:r>
          </a:p>
          <a:p>
            <a:pPr lvl="1" indent="-285750">
              <a:spcAft>
                <a:spcPts val="0"/>
              </a:spcAft>
              <a:buFont typeface="Wingdings" panose="05000000000000000000" pitchFamily="2" charset="2"/>
              <a:buChar char="§"/>
            </a:pPr>
            <a:r>
              <a:rPr lang="en-US" sz="1600" b="1" dirty="0"/>
              <a:t>Predictive Model</a:t>
            </a:r>
            <a:r>
              <a:rPr lang="en-US" sz="1600" dirty="0"/>
              <a:t>: Build a predictive model to identify high-value customers at risk of churn in the near future (September). Handle class imbalance using appropriate techniques.</a:t>
            </a:r>
          </a:p>
          <a:p>
            <a:pPr lvl="1" indent="-285750">
              <a:spcAft>
                <a:spcPts val="0"/>
              </a:spcAft>
              <a:buFont typeface="Wingdings" panose="05000000000000000000" pitchFamily="2" charset="2"/>
              <a:buChar char="§"/>
            </a:pPr>
            <a:r>
              <a:rPr lang="en-US" sz="1600" b="1" dirty="0"/>
              <a:t>Logistic Regression Model</a:t>
            </a:r>
            <a:r>
              <a:rPr lang="en-US" sz="1600" dirty="0"/>
              <a:t>: Develop a logistic regression model to identify important predictor attributes that help understand the indicators of churn. Handle multicollinearity if present.</a:t>
            </a:r>
          </a:p>
          <a:p>
            <a:pPr lvl="1" indent="-285750">
              <a:spcAft>
                <a:spcPts val="0"/>
              </a:spcAft>
              <a:buFont typeface="Wingdings" panose="05000000000000000000" pitchFamily="2" charset="2"/>
              <a:buChar char="§"/>
            </a:pPr>
            <a:r>
              <a:rPr lang="en-US" sz="1600" b="1" dirty="0"/>
              <a:t>Feature Importance Visualization</a:t>
            </a:r>
            <a:r>
              <a:rPr lang="en-US" sz="1600" dirty="0"/>
              <a:t>: Display the important predictors visually using plots, summary tables, or any other appropriate method to convey their significance.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3701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390471" y="282539"/>
            <a:ext cx="8311793" cy="817260"/>
          </a:xfrm>
        </p:spPr>
        <p:txBody>
          <a:bodyPr>
            <a:normAutofit/>
          </a:bodyPr>
          <a:lstStyle/>
          <a:p>
            <a:r>
              <a:rPr lang="en-US" dirty="0"/>
              <a:t>FINDINGS &amp; SUGGESTIONS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390472" y="1479478"/>
            <a:ext cx="8311793" cy="5095983"/>
          </a:xfrm>
        </p:spPr>
        <p:txBody>
          <a:bodyPr>
            <a:noAutofit/>
          </a:bodyPr>
          <a:lstStyle/>
          <a:p>
            <a:pPr>
              <a:buFont typeface="Wingdings" panose="05000000000000000000" pitchFamily="2" charset="2"/>
              <a:buChar char="§"/>
            </a:pPr>
            <a:r>
              <a:rPr lang="en-US" sz="2400" dirty="0"/>
              <a:t>Try to offer the better service for the churn customers, see how much this impact before and later .Some may use your service better move them to your active customers. </a:t>
            </a:r>
          </a:p>
          <a:p>
            <a:pPr>
              <a:buFont typeface="Wingdings" panose="05000000000000000000" pitchFamily="2" charset="2"/>
              <a:buChar char="§"/>
            </a:pPr>
            <a:endParaRPr lang="en-US" sz="2400" dirty="0"/>
          </a:p>
          <a:p>
            <a:pPr>
              <a:buFont typeface="Wingdings" panose="05000000000000000000" pitchFamily="2" charset="2"/>
              <a:buChar char="§"/>
            </a:pPr>
            <a:r>
              <a:rPr lang="en-US" sz="2400" dirty="0"/>
              <a:t>Take the feedback and suggestions within period of time and improve it, strive for better communication.</a:t>
            </a:r>
          </a:p>
          <a:p>
            <a:pPr>
              <a:buFont typeface="Wingdings" panose="05000000000000000000" pitchFamily="2" charset="2"/>
              <a:buChar char="§"/>
            </a:pPr>
            <a:endParaRPr lang="en-US" sz="2400" dirty="0"/>
          </a:p>
          <a:p>
            <a:pPr>
              <a:buFont typeface="Wingdings" panose="05000000000000000000" pitchFamily="2" charset="2"/>
              <a:buChar char="§"/>
            </a:pPr>
            <a:r>
              <a:rPr lang="en-US" sz="2400" dirty="0"/>
              <a:t>When you are taking the any change in plans of your business just predict the positive and negative share of that plan. If it is negative prepare the solution before so You can handy easily.</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8017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390471" y="282539"/>
            <a:ext cx="8311793" cy="817260"/>
          </a:xfrm>
        </p:spPr>
        <p:txBody>
          <a:bodyPr>
            <a:normAutofit/>
          </a:bodyPr>
          <a:lstStyle/>
          <a:p>
            <a:r>
              <a:rPr lang="en-US" dirty="0"/>
              <a:t>Analysis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A65F807F-6AF8-A048-BC18-D764FEB0FFCC}"/>
              </a:ext>
            </a:extLst>
          </p:cNvPr>
          <p:cNvPicPr>
            <a:picLocks noChangeAspect="1"/>
          </p:cNvPicPr>
          <p:nvPr/>
        </p:nvPicPr>
        <p:blipFill>
          <a:blip r:embed="rId4"/>
          <a:stretch>
            <a:fillRect/>
          </a:stretch>
        </p:blipFill>
        <p:spPr>
          <a:xfrm>
            <a:off x="5044610" y="3205538"/>
            <a:ext cx="4736387" cy="2829336"/>
          </a:xfrm>
          <a:prstGeom prst="rect">
            <a:avLst/>
          </a:prstGeom>
        </p:spPr>
      </p:pic>
      <p:pic>
        <p:nvPicPr>
          <p:cNvPr id="9" name="Picture 8">
            <a:extLst>
              <a:ext uri="{FF2B5EF4-FFF2-40B4-BE49-F238E27FC236}">
                <a16:creationId xmlns:a16="http://schemas.microsoft.com/office/drawing/2014/main" id="{26BE5D65-5398-BAB9-C397-469B758DCEEF}"/>
              </a:ext>
            </a:extLst>
          </p:cNvPr>
          <p:cNvPicPr>
            <a:picLocks noChangeAspect="1"/>
          </p:cNvPicPr>
          <p:nvPr/>
        </p:nvPicPr>
        <p:blipFill>
          <a:blip r:embed="rId5"/>
          <a:stretch>
            <a:fillRect/>
          </a:stretch>
        </p:blipFill>
        <p:spPr>
          <a:xfrm>
            <a:off x="3390470" y="1099798"/>
            <a:ext cx="7676985" cy="1857335"/>
          </a:xfrm>
          <a:prstGeom prst="rect">
            <a:avLst/>
          </a:prstGeom>
        </p:spPr>
      </p:pic>
    </p:spTree>
    <p:extLst>
      <p:ext uri="{BB962C8B-B14F-4D97-AF65-F5344CB8AC3E}">
        <p14:creationId xmlns:p14="http://schemas.microsoft.com/office/powerpoint/2010/main" val="28863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390471" y="282539"/>
            <a:ext cx="8311793" cy="817260"/>
          </a:xfrm>
        </p:spPr>
        <p:txBody>
          <a:bodyPr>
            <a:normAutofit/>
          </a:bodyPr>
          <a:lstStyle/>
          <a:p>
            <a:r>
              <a:rPr lang="en-US" dirty="0"/>
              <a:t>Recommendations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390472" y="1479478"/>
            <a:ext cx="8311793" cy="5095983"/>
          </a:xfrm>
        </p:spPr>
        <p:txBody>
          <a:bodyPr>
            <a:noAutofit/>
          </a:bodyPr>
          <a:lstStyle/>
          <a:p>
            <a:pPr>
              <a:buFont typeface="Wingdings" panose="05000000000000000000" pitchFamily="2" charset="2"/>
              <a:buChar char="§"/>
            </a:pPr>
            <a:r>
              <a:rPr lang="en-US" sz="2400" dirty="0"/>
              <a:t>Focus on improving service quality and customer experience in circles with high churn rates.</a:t>
            </a:r>
          </a:p>
          <a:p>
            <a:pPr>
              <a:buFont typeface="Wingdings" panose="05000000000000000000" pitchFamily="2" charset="2"/>
              <a:buChar char="§"/>
            </a:pPr>
            <a:r>
              <a:rPr lang="en-US" sz="2400" dirty="0"/>
              <a:t>Offer personalized plans and discounts to customers with low recharge amounts to retain them.</a:t>
            </a:r>
          </a:p>
          <a:p>
            <a:pPr>
              <a:buFont typeface="Wingdings" panose="05000000000000000000" pitchFamily="2" charset="2"/>
              <a:buChar char="§"/>
            </a:pPr>
            <a:r>
              <a:rPr lang="en-US" sz="2400" dirty="0"/>
              <a:t>Monitor and analyze customer usage patterns to identify potential churners.</a:t>
            </a:r>
          </a:p>
          <a:p>
            <a:pPr>
              <a:buFont typeface="Wingdings" panose="05000000000000000000" pitchFamily="2" charset="2"/>
              <a:buChar char="§"/>
            </a:pPr>
            <a:r>
              <a:rPr lang="en-US" sz="2400" dirty="0"/>
              <a:t>Improve the factors identified as important indicators of churn, such as network quality, customer support, and pricing plans.</a:t>
            </a:r>
          </a:p>
          <a:p>
            <a:pPr>
              <a:buFont typeface="Wingdings" panose="05000000000000000000" pitchFamily="2" charset="2"/>
              <a:buChar char="§"/>
            </a:pPr>
            <a:r>
              <a:rPr lang="en-US" sz="2400" dirty="0"/>
              <a:t>Implement targeted retention strategies for high-value customers based on their usage patterns and preferences.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57269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Bhushan Mali</a:t>
            </a:r>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{11131D47-F4A3-48DA-8E9B-7266C90F7EBC}tf33968143_win32</Template>
  <TotalTime>78</TotalTime>
  <Words>556</Words>
  <Application>Microsoft Office PowerPoint</Application>
  <PresentationFormat>Widescreen</PresentationFormat>
  <Paragraphs>51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Avenir Next LT Pro</vt:lpstr>
      <vt:lpstr>Calibri</vt:lpstr>
      <vt:lpstr>Wingdings</vt:lpstr>
      <vt:lpstr>Custom</vt:lpstr>
      <vt:lpstr>CAPSTONE PROJECT  Bhushan mali</vt:lpstr>
      <vt:lpstr>Agenda</vt:lpstr>
      <vt:lpstr>Project Overview</vt:lpstr>
      <vt:lpstr>Approach &amp; Methodology</vt:lpstr>
      <vt:lpstr>FINDINGS &amp; SUGGESTIONS</vt:lpstr>
      <vt:lpstr>Analysis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Mali Bhushan INPU</dc:creator>
  <cp:lastModifiedBy>Mali Bhushan INPU</cp:lastModifiedBy>
  <cp:revision>1</cp:revision>
  <dcterms:created xsi:type="dcterms:W3CDTF">2024-07-31T08:19:35Z</dcterms:created>
  <dcterms:modified xsi:type="dcterms:W3CDTF">2024-08-01T10:04:28Z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